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18"/>
  </p:notesMasterIdLst>
  <p:handoutMasterIdLst>
    <p:handoutMasterId r:id="rId19"/>
  </p:handoutMasterIdLst>
  <p:sldIdLst>
    <p:sldId id="322" r:id="rId2"/>
    <p:sldId id="256" r:id="rId3"/>
    <p:sldId id="296" r:id="rId4"/>
    <p:sldId id="297" r:id="rId5"/>
    <p:sldId id="299" r:id="rId6"/>
    <p:sldId id="300" r:id="rId7"/>
    <p:sldId id="327" r:id="rId8"/>
    <p:sldId id="262" r:id="rId9"/>
    <p:sldId id="264" r:id="rId10"/>
    <p:sldId id="303" r:id="rId11"/>
    <p:sldId id="329" r:id="rId12"/>
    <p:sldId id="315" r:id="rId13"/>
    <p:sldId id="316" r:id="rId14"/>
    <p:sldId id="305" r:id="rId15"/>
    <p:sldId id="328" r:id="rId16"/>
    <p:sldId id="319" r:id="rId17"/>
  </p:sldIdLst>
  <p:sldSz cx="9906000" cy="6858000" type="A4"/>
  <p:notesSz cx="6834188" cy="9979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1CB7"/>
    <a:srgbClr val="000000"/>
    <a:srgbClr val="969696"/>
    <a:srgbClr val="FFFF66"/>
    <a:srgbClr val="FF3300"/>
    <a:srgbClr val="B2B2B2"/>
    <a:srgbClr val="C0C0C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 varScale="1">
        <p:scale>
          <a:sx n="106" d="100"/>
          <a:sy n="106" d="100"/>
        </p:scale>
        <p:origin x="441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3450"/>
            <a:ext cx="5011738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51" tIns="45512" rIns="92651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871538"/>
            <a:ext cx="5049838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0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7425" y="4665663"/>
            <a:ext cx="5010150" cy="4198937"/>
          </a:xfrm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87425" y="4665663"/>
            <a:ext cx="5010150" cy="419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815181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499" y="1267485"/>
            <a:ext cx="7838979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497" y="201703"/>
            <a:ext cx="6705382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74740-EC8A-43AA-967B-1DA34D5419E2}" type="datetimeFigureOut">
              <a:rPr lang="en-US" smtClean="0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675" y="236416"/>
            <a:ext cx="85074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B9B3479-42D0-4656-92C0-C46B2E911CD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grpSp>
        <p:nvGrpSpPr>
          <p:cNvPr id="7" name="Group 6"/>
          <p:cNvGrpSpPr/>
          <p:nvPr/>
        </p:nvGrpSpPr>
        <p:grpSpPr>
          <a:xfrm>
            <a:off x="8089900" y="209550"/>
            <a:ext cx="711995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40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AFEFA-0844-4790-8C85-92D97FB03231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77A0-387E-4AC0-8D69-01003E79CBE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572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DAF0D-82AE-4480-82A9-C14A2F8DBEE2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1C216-5FAE-4AED-9A36-39340D930B3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4637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209550"/>
            <a:ext cx="8420100" cy="11620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38250" y="1828800"/>
            <a:ext cx="84201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7538174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838200"/>
            <a:ext cx="80899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4484080"/>
            <a:ext cx="784225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749F-73C3-4B62-9F57-6E63BFCC4954}" type="datetimeFigureOut">
              <a:rPr lang="en-US" smtClean="0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1376A0-9B8B-4AD0-94D4-2EEEFA008FE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17498" y="841248"/>
            <a:ext cx="4041648" cy="4389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27548" y="841248"/>
            <a:ext cx="4041648" cy="4389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841248"/>
            <a:ext cx="404495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0851" y="841248"/>
            <a:ext cx="4046539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17498" y="1380744"/>
            <a:ext cx="4041648" cy="38404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27548" y="1380743"/>
            <a:ext cx="4041648" cy="38404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8C955-8D24-42EA-B5BE-2F02E930F42C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352F2-131E-42DC-B990-EE2DAC3FCB3C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293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A18E-FAB4-4D33-9F31-5D9218D4F7A3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198D9-4E21-4220-B26B-753C6E325C2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0" y="395287"/>
            <a:ext cx="3259006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1557338"/>
            <a:ext cx="3259006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90600" y="381000"/>
            <a:ext cx="5200650" cy="5943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4624754"/>
            <a:ext cx="59436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4306" y="381000"/>
            <a:ext cx="635635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0800" y="5029200"/>
            <a:ext cx="437515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9C27F-84C2-4BB9-B9A7-A09EB9BE836A}" type="datetimeFigureOut">
              <a:rPr lang="en-US" smtClean="0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18CB-0B67-4217-BE31-FD6D01F320E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692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4765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4765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838200"/>
            <a:ext cx="80899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4653" y="6553200"/>
            <a:ext cx="7759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0" y="5740401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9157892" y="5715000"/>
            <a:ext cx="263128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89156" y="4811591"/>
            <a:ext cx="2625969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1/18/2021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050"/>
          <p:cNvSpPr>
            <a:spLocks noChangeArrowheads="1"/>
          </p:cNvSpPr>
          <p:nvPr/>
        </p:nvSpPr>
        <p:spPr bwMode="auto">
          <a:xfrm>
            <a:off x="-231576" y="1663359"/>
            <a:ext cx="96012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Bildungsangebote an den 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beruflichen Schulen in Gießen</a:t>
            </a:r>
          </a:p>
        </p:txBody>
      </p:sp>
      <p:sp>
        <p:nvSpPr>
          <p:cNvPr id="7171" name="Rectangle 2052"/>
          <p:cNvSpPr>
            <a:spLocks noChangeArrowheads="1"/>
          </p:cNvSpPr>
          <p:nvPr/>
        </p:nvSpPr>
        <p:spPr bwMode="auto">
          <a:xfrm>
            <a:off x="4637088" y="3181350"/>
            <a:ext cx="9906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7172" name="Group 2057"/>
          <p:cNvGrpSpPr>
            <a:grpSpLocks/>
          </p:cNvGrpSpPr>
          <p:nvPr/>
        </p:nvGrpSpPr>
        <p:grpSpPr bwMode="auto">
          <a:xfrm>
            <a:off x="0" y="0"/>
            <a:ext cx="10058400" cy="1595438"/>
            <a:chOff x="158" y="338"/>
            <a:chExt cx="11699" cy="1927"/>
          </a:xfrm>
        </p:grpSpPr>
        <p:pic>
          <p:nvPicPr>
            <p:cNvPr id="7179" name="Picture 2058" descr="E:\Schulamt\Voneinander lernen\Vl-Homepage\template_r1_c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38"/>
              <a:ext cx="11699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059" descr="E:\Schulamt\Voneinander lernen\Vl-Homepage\template_r2_c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0"/>
            <a:stretch>
              <a:fillRect/>
            </a:stretch>
          </p:blipFill>
          <p:spPr bwMode="auto">
            <a:xfrm>
              <a:off x="3397" y="1799"/>
              <a:ext cx="8460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2066" descr="E:\TLS-A64\Allgemeines\Info-Material-Anmeldungen-Schulformen\Berufliche Schulen\wb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124200"/>
            <a:ext cx="2208212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67" descr="E:\TLS-A64\Allgemeines\Info-Material-Anmeldungen-Schulformen\Berufliche Schulen\mws_n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185" b="5035"/>
          <a:stretch>
            <a:fillRect/>
          </a:stretch>
        </p:blipFill>
        <p:spPr bwMode="auto">
          <a:xfrm>
            <a:off x="3886200" y="5168900"/>
            <a:ext cx="5583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095625"/>
            <a:ext cx="29146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168900"/>
            <a:ext cx="34210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http://www.wfg-wetterau.de/images/user/lebensraum/schulen/bs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99150"/>
            <a:ext cx="2544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 descr="http://www.wso-giessen.de/wp-content/uploads/2016/08/WSO_Logo_kle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32138"/>
            <a:ext cx="27447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6897216" y="6461125"/>
            <a:ext cx="294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30. April</a:t>
            </a:r>
          </a:p>
        </p:txBody>
      </p:sp>
      <p:graphicFrame>
        <p:nvGraphicFramePr>
          <p:cNvPr id="92476" name="Group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83883"/>
              </p:ext>
            </p:extLst>
          </p:nvPr>
        </p:nvGraphicFramePr>
        <p:xfrm>
          <a:off x="1063625" y="1268413"/>
          <a:ext cx="7720013" cy="51149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4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Schule</a:t>
                      </a:r>
                      <a:endParaRPr kumimoji="0" lang="de-DE" sz="1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Berufsfeld</a:t>
                      </a:r>
                      <a:endParaRPr kumimoji="0" lang="de-DE" sz="1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 </a:t>
                      </a: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de-DE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EE1CB7"/>
                          </a:solidFill>
                          <a:effectLst/>
                          <a:sym typeface="Wingdings" panose="05000000000000000000" pitchFamily="2" charset="2"/>
                        </a:rPr>
                        <a:t>BÜA</a:t>
                      </a:r>
                      <a:endParaRPr kumimoji="0" lang="de-DE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EE1CB7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Bewirtschaftung schuleigenes Bistro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Backen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Körperpflege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Metalltechnik, Elektrotechnik, Mechatronik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Bautechnik, Holztechnik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„Produktionsschule am Abendstern“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WBS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Holztechnik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6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Qualifizierungsmodule aus den Bereichen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Farbtechnik und Raumgestaltung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Textiltechnik und Bekleidung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Floristik / Gartenbau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Biotoppflege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Gastronomie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Gesundheit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8F519F3-C8DF-4545-A19E-C4778B992DA1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Bildungsgänge zur Berufsvorbereitung</a:t>
            </a:r>
            <a:r>
              <a:rPr lang="de-DE" altLang="de-DE" sz="1200" b="1" dirty="0"/>
              <a:t> </a:t>
            </a:r>
            <a:endParaRPr lang="de-DE" altLang="de-DE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3" name="Rectangle 73"/>
          <p:cNvSpPr>
            <a:spLocks noGrp="1" noChangeArrowheads="1"/>
          </p:cNvSpPr>
          <p:nvPr>
            <p:ph sz="quarter" idx="13"/>
          </p:nvPr>
        </p:nvSpPr>
        <p:spPr>
          <a:xfrm>
            <a:off x="1062637" y="1167034"/>
            <a:ext cx="8619526" cy="4716462"/>
          </a:xfrm>
        </p:spPr>
        <p:txBody>
          <a:bodyPr rtlCol="0">
            <a:normAutofit fontScale="55000" lnSpcReduction="20000"/>
          </a:bodyPr>
          <a:lstStyle/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Zielsetzungen und Besonderheiten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von allgemein bildenden und berufsbezogenen Fähigkeiten und Fertigkeiten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Berufsausbildung, Arbeitsverhältnis oder vollschulischen Bildungsgang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sozialpädagogische Betreuung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Nachholen von Schulabschlüssen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Zugangsvoraussetzung</a:t>
            </a:r>
            <a:r>
              <a:rPr lang="de-DE" alt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Schulbesuchsjahre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kein Hauptschulabschluss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max. 18 Jahre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Ausreichende Deutschkenntnisse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in der Regel 1 Jahr, in Ausnahmen 2 Jahre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Projekt- und handlungsorientiertes Arbeiten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Betriebspraktika</a:t>
            </a:r>
          </a:p>
          <a:p>
            <a:pPr marL="228600" lvl="1" indent="-18288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/>
              <a:t>Abschluss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Abschlusszeugnis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Hauptschulabschluss, ggf. qualifizierender Hauptschulabschluss</a:t>
            </a:r>
          </a:p>
        </p:txBody>
      </p:sp>
      <p:graphicFrame>
        <p:nvGraphicFramePr>
          <p:cNvPr id="20577" name="Group 97"/>
          <p:cNvGraphicFramePr>
            <a:graphicFrameLocks noGrp="1"/>
          </p:cNvGraphicFramePr>
          <p:nvPr/>
        </p:nvGraphicFramePr>
        <p:xfrm>
          <a:off x="1062637" y="5810416"/>
          <a:ext cx="5786438" cy="7016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5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Theodor-Litt-Schule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Willy-Brandt-Schule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61" marB="4576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6999570" y="6464300"/>
            <a:ext cx="288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30. April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7D2D50-39B5-44E7-A30E-25248448B8C3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Programm </a:t>
            </a:r>
            <a:r>
              <a:rPr lang="de-DE" altLang="de-DE" b="1" dirty="0" err="1"/>
              <a:t>PuSch</a:t>
            </a:r>
            <a:r>
              <a:rPr lang="de-DE" altLang="de-DE" b="1" dirty="0"/>
              <a:t> (Praxis und Schule)</a:t>
            </a:r>
            <a:br>
              <a:rPr lang="de-DE" altLang="de-DE" sz="1200" b="1" dirty="0"/>
            </a:br>
            <a:endParaRPr lang="de-DE" alt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3" grpId="0" build="p" bldLvl="2"/>
      <p:bldP spid="205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sz="quarter" idx="13"/>
          </p:nvPr>
        </p:nvSpPr>
        <p:spPr>
          <a:xfrm>
            <a:off x="1136576" y="1196352"/>
            <a:ext cx="8151813" cy="467995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indent="-182880" fontAlgn="auto">
              <a:lnSpc>
                <a:spcPct val="7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Zielsetzung und Besonderheiten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Praktische und theoretische Grundbildung der Holztechnik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der allgemeinen Bildung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eine Berufsausbildung im Bereich Holztechnik</a:t>
            </a:r>
          </a:p>
          <a:p>
            <a:pPr indent="-182880" eaLnBrk="1" fontAlgn="auto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Voraussetzungen (u.a.)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Vorvertrag mit Ausbildungsfirma</a:t>
            </a:r>
          </a:p>
          <a:p>
            <a:pPr indent="-182880" eaLnBrk="1" fontAlgn="auto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1 Jahre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Allgemein bildender, fachtheoretischer und fachpraktischer UR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Betriebliches Praktikum</a:t>
            </a:r>
          </a:p>
          <a:p>
            <a:pPr indent="-18288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Abschluss 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Anrechnung als erstes Ausbildungsjahr möglich 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245394" y="5961063"/>
            <a:ext cx="7415212" cy="39846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Theodor-Litt-Schule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60BE9FB-1059-4367-8C61-29D1EA754C0F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Berufsgrundbildungsjahr (BGJ) </a:t>
            </a:r>
            <a:r>
              <a:rPr lang="de-DE" altLang="de-DE" sz="1800" i="0" dirty="0"/>
              <a:t>(Holztechnik)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bldLvl="2"/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423988" y="1700213"/>
            <a:ext cx="8151812" cy="47720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Zielsetzung und Besonderheiten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praktischer und theoretischer Bildung eines Berufsfeldes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der allgemeinen Bildung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einen weiter führenden vollschulischen Bildungsgang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Voraussetzungen (u.a.)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Qualifizierender Hauptschulabschluss oder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 mit D, E, M zweimal 3 und einmal 4 (oder besser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)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sowie Eignungsgutachten der abgebenden Schule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2 Jahre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Allgemein bildender, fachtheoretischer und fachpraktischer UR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Abschluss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Anrechnung als erstes Ausbildungsjahr möglich</a:t>
            </a:r>
            <a:b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Mittlerer Abschluss</a:t>
            </a:r>
            <a:endParaRPr lang="de-DE" alt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C987E9D-CC91-44C2-A61A-7637333A3EF0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Zweijährige Berufsfachschule (BFS) </a:t>
            </a:r>
            <a:br>
              <a:rPr lang="de-DE" altLang="de-DE" sz="3600" i="0" dirty="0"/>
            </a:br>
            <a:r>
              <a:rPr lang="de-DE" altLang="de-DE" sz="1800" i="0" dirty="0"/>
              <a:t>(Hinführend zum </a:t>
            </a:r>
            <a:r>
              <a:rPr lang="de-DE" altLang="de-DE" sz="1800" dirty="0"/>
              <a:t>Mittleren Abschluss</a:t>
            </a:r>
            <a:r>
              <a:rPr lang="de-DE" altLang="de-DE" sz="1800" i="0" dirty="0"/>
              <a:t>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6799263" y="6370638"/>
            <a:ext cx="297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31. März</a:t>
            </a:r>
          </a:p>
        </p:txBody>
      </p:sp>
      <p:graphicFrame>
        <p:nvGraphicFramePr>
          <p:cNvPr id="96372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29809"/>
              </p:ext>
            </p:extLst>
          </p:nvPr>
        </p:nvGraphicFramePr>
        <p:xfrm>
          <a:off x="1281113" y="1916113"/>
          <a:ext cx="7216775" cy="36814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Gießen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Berufsfeld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 </a:t>
                      </a: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EE1CB7"/>
                          </a:solidFill>
                          <a:effectLst/>
                          <a:sym typeface="Wingdings" panose="05000000000000000000" pitchFamily="2" charset="2"/>
                        </a:rPr>
                        <a:t>BÜA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EE1CB7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Körperpflege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Sozialpflege/Sozialwesen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WSO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Wirtschaft und Verwaltung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Metalltechnik</a:t>
                      </a:r>
                      <a:endParaRPr kumimoji="0" lang="de-DE" sz="1800" b="0" i="1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Kfz-Technik</a:t>
                      </a:r>
                      <a:endParaRPr kumimoji="0" lang="de-DE" sz="1800" b="0" i="1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Elektrotechnik</a:t>
                      </a:r>
                      <a:endParaRPr kumimoji="0" lang="de-DE" sz="1800" b="0" i="1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Holztechnik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WBS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Gesundheit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71">
            <a:extLst>
              <a:ext uri="{FF2B5EF4-FFF2-40B4-BE49-F238E27FC236}">
                <a16:creationId xmlns:a16="http://schemas.microsoft.com/office/drawing/2014/main" id="{C57B4E2A-049D-41E8-ABF6-84216C3E53E8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Zweijährige Berufsfachschule (BFS) </a:t>
            </a:r>
            <a:br>
              <a:rPr lang="de-DE" altLang="de-DE" sz="3600" i="0" dirty="0"/>
            </a:br>
            <a:r>
              <a:rPr lang="de-DE" altLang="de-DE" sz="1800" i="0" dirty="0"/>
              <a:t>(Hinführend zum </a:t>
            </a:r>
            <a:r>
              <a:rPr lang="de-DE" altLang="de-DE" sz="1800" dirty="0"/>
              <a:t>Mittleren Abschluss</a:t>
            </a:r>
            <a:r>
              <a:rPr lang="de-DE" altLang="de-DE" sz="1800" i="0" dirty="0"/>
              <a:t>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423988" y="1700213"/>
            <a:ext cx="8151812" cy="3528987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Zielsetzung und Besonderheiten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Förderung der persönlichen und sozialen Kompetenzen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umfangreiche Berufsorientierung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intensive betriebliche Phasen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gezielte Förderung in den Fächern Deutsch,  Mathematik und Englisch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Voraussetzungen (u.a.)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 Lebensjahr noch nicht vollendet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Kein Hauptschulabschluss (HA), QHA oder MA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Bildungsgang und Abschlüsse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Stufe I (1. Jahr): führt zum HA – Übergang in Stufe II nur mit Bedingungen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Stufe II (2. Jahr): führt zum Mittleren Abschluss</a:t>
            </a:r>
          </a:p>
          <a:p>
            <a:pPr marL="365760" lvl="1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C987E9D-CC91-44C2-A61A-7637333A3EF0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dirty="0"/>
              <a:t>Berufsfachschule zum Übergang in Ausbildung </a:t>
            </a:r>
            <a:r>
              <a:rPr lang="de-DE" altLang="de-DE" sz="3600" i="0" dirty="0"/>
              <a:t>(BÜA) </a:t>
            </a:r>
            <a:br>
              <a:rPr lang="de-DE" altLang="de-DE" sz="3600" i="0" dirty="0"/>
            </a:br>
            <a:endParaRPr lang="de-DE" altLang="de-DE" sz="3600" i="0" dirty="0"/>
          </a:p>
        </p:txBody>
      </p:sp>
      <p:graphicFrame>
        <p:nvGraphicFramePr>
          <p:cNvPr id="4" name="Group 116">
            <a:extLst>
              <a:ext uri="{FF2B5EF4-FFF2-40B4-BE49-F238E27FC236}">
                <a16:creationId xmlns:a16="http://schemas.microsoft.com/office/drawing/2014/main" id="{3752D16C-7A5F-4DAC-9248-69F89D734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72187"/>
              </p:ext>
            </p:extLst>
          </p:nvPr>
        </p:nvGraphicFramePr>
        <p:xfrm>
          <a:off x="1423988" y="5085184"/>
          <a:ext cx="7216775" cy="10974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2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 </a:t>
                      </a: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EE1CB7"/>
                          </a:solidFill>
                          <a:effectLst/>
                          <a:sym typeface="Wingdings" panose="05000000000000000000" pitchFamily="2" charset="2"/>
                        </a:rPr>
                        <a:t>BÜA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EE1CB7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Körperpflege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Sozialpflege/Sozialwesen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4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589439" y="6427788"/>
            <a:ext cx="3316561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alt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15. Februar</a:t>
            </a:r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1676400" y="1916113"/>
            <a:ext cx="7961313" cy="3213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Zielsetzung und Besonderheiten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Ausbildung zur „Maßschneiderin/zum Maßschneider“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anschließende Berufstätigkeit und/oder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Besuch einer weiter führenden Schule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Voraussetzung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Abschluss</a:t>
            </a:r>
            <a:br>
              <a:rPr lang="de-DE" altLang="de-DE" sz="2100" dirty="0"/>
            </a:br>
            <a:r>
              <a:rPr lang="de-DE" altLang="de-DE" sz="2100" dirty="0"/>
              <a:t>	</a:t>
            </a:r>
            <a: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„Maßschneiderin/Maßschneider“</a:t>
            </a:r>
            <a:b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ggf. Mittlerer Abschluss</a:t>
            </a:r>
          </a:p>
          <a:p>
            <a:pPr marL="160020">
              <a:spcBef>
                <a:spcPct val="20000"/>
              </a:spcBef>
              <a:buClr>
                <a:schemeClr val="accent6">
                  <a:lumMod val="75000"/>
                </a:schemeClr>
              </a:buClr>
            </a:pPr>
            <a:endParaRPr lang="de-DE" altLang="de-DE" sz="2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312863" y="5570538"/>
            <a:ext cx="7527925" cy="3968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Willy-Brandt-Schule: Maßschneiderin/Maßschneider</a:t>
            </a: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88E8606-356B-4872-852B-AFB0AC600B84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Vollschulische dreijährige Ausbildung </a:t>
            </a:r>
            <a:br>
              <a:rPr lang="de-DE" altLang="de-DE" sz="3600" i="0" dirty="0"/>
            </a:br>
            <a:r>
              <a:rPr lang="de-DE" altLang="de-DE" sz="3600" i="0" dirty="0"/>
              <a:t>mit Berufsabschluss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30" grpId="0" build="p" bldLvl="2"/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58850" y="1916832"/>
            <a:ext cx="74327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Aliceschule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Wirtschaftsschule am </a:t>
            </a:r>
            <a:r>
              <a:rPr lang="de-DE" altLang="de-DE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Oswaldsgarten</a:t>
            </a:r>
            <a:endParaRPr lang="de-DE" altLang="de-DE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Max-Weber-Schule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Theodor-Litt-Schule 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Willy-Brandt-Schule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E40A816-136E-4D8F-BDA6-4B34FEA3415C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8584" y="1844824"/>
            <a:ext cx="4421188" cy="3443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Aliceschule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Körperpflege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Sozialwesen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Biologietechnik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Gesundheit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Pädagogik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449387"/>
            <a:ext cx="52816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6536" y="1715209"/>
            <a:ext cx="7416800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Wirtschaftsschule </a:t>
            </a:r>
            <a:br>
              <a:rPr lang="de-DE" altLang="de-DE" sz="3200" dirty="0"/>
            </a:br>
            <a:r>
              <a:rPr lang="de-DE" altLang="de-DE" sz="3200" dirty="0"/>
              <a:t>am </a:t>
            </a:r>
            <a:r>
              <a:rPr lang="de-DE" altLang="de-DE" sz="3200" dirty="0" err="1"/>
              <a:t>Oswaldsgarten</a:t>
            </a:r>
            <a:endParaRPr lang="de-DE" altLang="de-DE" sz="3200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Wirtschaft und Verwaltung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76536" y="4292600"/>
            <a:ext cx="54292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»"/>
            </a:pPr>
            <a:r>
              <a:rPr lang="de-DE" altLang="de-DE" sz="3200" dirty="0">
                <a:solidFill>
                  <a:schemeClr val="tx2"/>
                </a:solidFill>
              </a:rPr>
              <a:t>Max-Weber-Schule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r>
              <a:rPr lang="de-DE" altLang="de-DE" dirty="0"/>
              <a:t>Wirtschaft und Verwaltung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r>
              <a:rPr lang="de-DE" altLang="de-DE" dirty="0"/>
              <a:t>Wirtschaftsinformatik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endParaRPr lang="de-DE" altLang="de-DE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7"/>
          <a:stretch>
            <a:fillRect/>
          </a:stretch>
        </p:blipFill>
        <p:spPr bwMode="auto">
          <a:xfrm>
            <a:off x="5240338" y="1700213"/>
            <a:ext cx="44767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149725"/>
            <a:ext cx="44767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4"/>
      <p:bldP spid="74764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776536" y="1485900"/>
            <a:ext cx="510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Theodor-Litt-Schule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Metalltechnik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Fahrzeugtechnik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Mechatronik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Elektrotechnik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Bautechnik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Holztechnik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Informationstechnik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060848"/>
            <a:ext cx="5411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776536" y="1484784"/>
            <a:ext cx="561340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Willy-Brandt-Schule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Agrarwirtschaft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Drucktechnik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Einzelhandelskaufleute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Gesundheit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Farbtechnik und Raumgestaltung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Holztechnik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Textiltechnik und Bekleidung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36" y="2031677"/>
            <a:ext cx="4702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12913" y="2024063"/>
            <a:ext cx="7704137" cy="2773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Berufs- und Technikerschule Butzbach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Automatisierungstechnik und Metalltechnik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Energie- und Umwelttechnik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Elektrotechnik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 und Gastronomie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Gestaltungs- und Medientechnik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Berufliche Schule in Butzbach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488504" y="5389563"/>
            <a:ext cx="9037638" cy="1003300"/>
            <a:chOff x="307974" y="5377658"/>
            <a:chExt cx="9037513" cy="1003300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307974" y="5377658"/>
              <a:ext cx="9037513" cy="1003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796" name="Line 10"/>
            <p:cNvSpPr>
              <a:spLocks noChangeShapeType="1"/>
            </p:cNvSpPr>
            <p:nvPr/>
          </p:nvSpPr>
          <p:spPr bwMode="auto">
            <a:xfrm>
              <a:off x="2792378" y="5388771"/>
              <a:ext cx="0" cy="982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797" name="Rectangle 11"/>
            <p:cNvSpPr>
              <a:spLocks noChangeArrowheads="1"/>
            </p:cNvSpPr>
            <p:nvPr/>
          </p:nvSpPr>
          <p:spPr bwMode="auto">
            <a:xfrm>
              <a:off x="307974" y="5545933"/>
              <a:ext cx="2502254" cy="674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20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SchülerInnen</a:t>
              </a:r>
              <a:r>
                <a:rPr lang="de-DE" altLang="de-DE" sz="20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de-DE" altLang="de-DE" sz="1800" b="0" i="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ohne</a:t>
              </a: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Hauptschulabschluss</a:t>
              </a:r>
            </a:p>
          </p:txBody>
        </p:sp>
        <p:sp>
          <p:nvSpPr>
            <p:cNvPr id="33798" name="Rectangle 12"/>
            <p:cNvSpPr>
              <a:spLocks noChangeArrowheads="1"/>
            </p:cNvSpPr>
            <p:nvPr/>
          </p:nvSpPr>
          <p:spPr bwMode="auto">
            <a:xfrm>
              <a:off x="3379745" y="5682458"/>
              <a:ext cx="5918118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22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SchülerInnen</a:t>
              </a:r>
              <a:r>
                <a:rPr lang="de-DE" altLang="de-DE" sz="2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de-DE" altLang="de-DE" sz="2200" b="0" i="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mit</a:t>
              </a:r>
              <a:r>
                <a:rPr lang="de-DE" altLang="de-DE" sz="2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Hauptschulabschluss</a:t>
              </a:r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1101279" y="2000252"/>
            <a:ext cx="2544763" cy="2778125"/>
            <a:chOff x="920552" y="1989150"/>
            <a:chExt cx="2544855" cy="2778522"/>
          </a:xfrm>
        </p:grpSpPr>
        <p:sp>
          <p:nvSpPr>
            <p:cNvPr id="33817" name="Rectangle 4"/>
            <p:cNvSpPr>
              <a:spLocks noChangeArrowheads="1"/>
            </p:cNvSpPr>
            <p:nvPr/>
          </p:nvSpPr>
          <p:spPr bwMode="auto">
            <a:xfrm>
              <a:off x="920552" y="3789632"/>
              <a:ext cx="2544855" cy="978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18" name="Rectangle 6"/>
            <p:cNvSpPr>
              <a:spLocks noChangeArrowheads="1"/>
            </p:cNvSpPr>
            <p:nvPr/>
          </p:nvSpPr>
          <p:spPr bwMode="auto">
            <a:xfrm>
              <a:off x="979292" y="3792808"/>
              <a:ext cx="2438488" cy="95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Bildungsgänge zur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Berufsvorbereitung od. </a:t>
              </a:r>
              <a:r>
                <a:rPr lang="de-DE" altLang="de-DE" sz="14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PuSch</a:t>
              </a:r>
              <a:endPara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oder </a:t>
              </a:r>
              <a:b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</a:b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BÜA – Stufe I (nur Aliceschule)</a:t>
              </a:r>
            </a:p>
          </p:txBody>
        </p:sp>
        <p:sp>
          <p:nvSpPr>
            <p:cNvPr id="33816" name="Text Box 30"/>
            <p:cNvSpPr txBox="1">
              <a:spLocks noChangeArrowheads="1"/>
            </p:cNvSpPr>
            <p:nvPr/>
          </p:nvSpPr>
          <p:spPr bwMode="auto">
            <a:xfrm>
              <a:off x="979292" y="1989150"/>
              <a:ext cx="2438488" cy="1631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Hauptschulabschluss</a:t>
              </a:r>
            </a:p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Qualifizierender Hauptschulabschluss </a:t>
              </a:r>
              <a:br>
                <a:rPr lang="de-DE" altLang="de-DE" sz="1600" b="0" i="0" dirty="0">
                  <a:latin typeface="+mn-lt"/>
                </a:rPr>
              </a:br>
              <a:r>
                <a:rPr lang="de-DE" altLang="de-DE" sz="1400" b="0" i="0" dirty="0">
                  <a:latin typeface="+mn-lt"/>
                </a:rPr>
                <a:t>(nicht mit BÜA)</a:t>
              </a:r>
            </a:p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endParaRPr lang="de-DE" altLang="de-DE" sz="1600" b="0" i="0" dirty="0">
                <a:latin typeface="+mn-lt"/>
              </a:endParaRPr>
            </a:p>
          </p:txBody>
        </p:sp>
      </p:grpSp>
      <p:grpSp>
        <p:nvGrpSpPr>
          <p:cNvPr id="16423" name="Group 39"/>
          <p:cNvGrpSpPr>
            <a:grpSpLocks/>
          </p:cNvGrpSpPr>
          <p:nvPr/>
        </p:nvGrpSpPr>
        <p:grpSpPr bwMode="auto">
          <a:xfrm>
            <a:off x="3747642" y="2781301"/>
            <a:ext cx="1884362" cy="1992312"/>
            <a:chOff x="2929" y="1951"/>
            <a:chExt cx="1187" cy="1074"/>
          </a:xfrm>
        </p:grpSpPr>
        <p:grpSp>
          <p:nvGrpSpPr>
            <p:cNvPr id="20503" name="Group 25"/>
            <p:cNvGrpSpPr>
              <a:grpSpLocks/>
            </p:cNvGrpSpPr>
            <p:nvPr/>
          </p:nvGrpSpPr>
          <p:grpSpPr bwMode="auto">
            <a:xfrm>
              <a:off x="2929" y="2475"/>
              <a:ext cx="1187" cy="550"/>
              <a:chOff x="2548" y="2408"/>
              <a:chExt cx="1096" cy="900"/>
            </a:xfrm>
          </p:grpSpPr>
          <p:sp>
            <p:nvSpPr>
              <p:cNvPr id="33813" name="Rectangle 5"/>
              <p:cNvSpPr>
                <a:spLocks noChangeArrowheads="1"/>
              </p:cNvSpPr>
              <p:nvPr/>
            </p:nvSpPr>
            <p:spPr bwMode="auto">
              <a:xfrm>
                <a:off x="2548" y="2451"/>
                <a:ext cx="1096" cy="85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8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00000"/>
                  <a:buFontTx/>
                  <a:buChar char="•"/>
                  <a:defRPr/>
                </a:pPr>
                <a:endParaRPr lang="de-DE" altLang="de-DE" sz="1800" i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814" name="Rectangle 7"/>
              <p:cNvSpPr>
                <a:spLocks noChangeArrowheads="1"/>
              </p:cNvSpPr>
              <p:nvPr/>
            </p:nvSpPr>
            <p:spPr bwMode="auto">
              <a:xfrm>
                <a:off x="2576" y="2408"/>
                <a:ext cx="882" cy="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Berufs- </a:t>
                </a:r>
                <a:b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400" b="0" i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grundbildungsjahr</a:t>
                </a: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b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(BGJ) </a:t>
                </a:r>
                <a:br>
                  <a:rPr lang="de-DE" altLang="de-DE" sz="16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2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(nur Holztechnik)</a:t>
                </a:r>
              </a:p>
            </p:txBody>
          </p:sp>
        </p:grpSp>
        <p:sp>
          <p:nvSpPr>
            <p:cNvPr id="33812" name="Text Box 31"/>
            <p:cNvSpPr txBox="1">
              <a:spLocks noChangeArrowheads="1"/>
            </p:cNvSpPr>
            <p:nvPr/>
          </p:nvSpPr>
          <p:spPr bwMode="auto">
            <a:xfrm>
              <a:off x="2935" y="1951"/>
              <a:ext cx="108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Anrechnung: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1. Ausbildungsjahr</a:t>
              </a:r>
            </a:p>
          </p:txBody>
        </p:sp>
      </p:grp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5684392" y="1919288"/>
            <a:ext cx="1868487" cy="2847975"/>
            <a:chOff x="5504147" y="1908175"/>
            <a:chExt cx="1868488" cy="2847671"/>
          </a:xfrm>
        </p:grpSpPr>
        <p:sp>
          <p:nvSpPr>
            <p:cNvPr id="33807" name="Rectangle 8"/>
            <p:cNvSpPr>
              <a:spLocks noChangeArrowheads="1"/>
            </p:cNvSpPr>
            <p:nvPr/>
          </p:nvSpPr>
          <p:spPr bwMode="auto">
            <a:xfrm>
              <a:off x="5556534" y="2912956"/>
              <a:ext cx="1816101" cy="18428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8" name="Line 9"/>
            <p:cNvSpPr>
              <a:spLocks noChangeShapeType="1"/>
            </p:cNvSpPr>
            <p:nvPr/>
          </p:nvSpPr>
          <p:spPr bwMode="auto">
            <a:xfrm>
              <a:off x="5735922" y="3792337"/>
              <a:ext cx="1457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9" name="Rectangle 14"/>
            <p:cNvSpPr>
              <a:spLocks noChangeArrowheads="1"/>
            </p:cNvSpPr>
            <p:nvPr/>
          </p:nvSpPr>
          <p:spPr bwMode="auto">
            <a:xfrm>
              <a:off x="5647022" y="2912956"/>
              <a:ext cx="1649493" cy="73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Zweijährige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Berufsfachschule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(BFS)</a:t>
              </a:r>
            </a:p>
          </p:txBody>
        </p:sp>
        <p:sp>
          <p:nvSpPr>
            <p:cNvPr id="33810" name="Text Box 32"/>
            <p:cNvSpPr txBox="1">
              <a:spLocks noChangeArrowheads="1"/>
            </p:cNvSpPr>
            <p:nvPr/>
          </p:nvSpPr>
          <p:spPr bwMode="auto">
            <a:xfrm>
              <a:off x="5504147" y="1908175"/>
              <a:ext cx="1793890" cy="83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Mittlerer Abschluss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und Anrechnung: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1. Ausbildungsjahr</a:t>
              </a: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079054" y="4786313"/>
            <a:ext cx="7721600" cy="603250"/>
            <a:chOff x="899147" y="4775199"/>
            <a:chExt cx="7720773" cy="602460"/>
          </a:xfrm>
        </p:grpSpPr>
        <p:sp>
          <p:nvSpPr>
            <p:cNvPr id="33803" name="AutoShape 15"/>
            <p:cNvSpPr>
              <a:spLocks noChangeArrowheads="1"/>
            </p:cNvSpPr>
            <p:nvPr/>
          </p:nvSpPr>
          <p:spPr bwMode="auto">
            <a:xfrm rot="16200000">
              <a:off x="882840" y="4797848"/>
              <a:ext cx="596118" cy="563503"/>
            </a:xfrm>
            <a:prstGeom prst="rightArrow">
              <a:avLst>
                <a:gd name="adj1" fmla="val 50000"/>
                <a:gd name="adj2" fmla="val 5351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4" name="AutoShape 17"/>
            <p:cNvSpPr>
              <a:spLocks noChangeArrowheads="1"/>
            </p:cNvSpPr>
            <p:nvPr/>
          </p:nvSpPr>
          <p:spPr bwMode="auto">
            <a:xfrm rot="16200000">
              <a:off x="4211470" y="4791507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5" name="AutoShape 18"/>
            <p:cNvSpPr>
              <a:spLocks noChangeArrowheads="1"/>
            </p:cNvSpPr>
            <p:nvPr/>
          </p:nvSpPr>
          <p:spPr bwMode="auto">
            <a:xfrm rot="16200000">
              <a:off x="6255951" y="4797849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6" name="AutoShape 37"/>
            <p:cNvSpPr>
              <a:spLocks noChangeArrowheads="1"/>
            </p:cNvSpPr>
            <p:nvPr/>
          </p:nvSpPr>
          <p:spPr bwMode="auto">
            <a:xfrm rot="16200000">
              <a:off x="2865414" y="4791507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 rot="16200000">
              <a:off x="8039317" y="4793886"/>
              <a:ext cx="597703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7648129" y="1329331"/>
            <a:ext cx="1846263" cy="3437932"/>
            <a:chOff x="7467394" y="1317813"/>
            <a:chExt cx="1846263" cy="3437764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7467394" y="1988700"/>
              <a:ext cx="1846263" cy="27668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7664244" y="3774550"/>
              <a:ext cx="1457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7522957" y="2080771"/>
              <a:ext cx="1646286" cy="7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Dreijährige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Berufsausbildung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</a:t>
              </a:r>
              <a:r>
                <a:rPr lang="de-DE" altLang="de-DE" sz="12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MaßschneiderIn</a:t>
              </a:r>
              <a:r>
                <a:rPr lang="de-DE" altLang="de-DE" sz="1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)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507803" y="1317813"/>
              <a:ext cx="1793889" cy="584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Berufsabschluss +</a:t>
              </a:r>
              <a:br>
                <a:rPr lang="de-DE" altLang="de-DE" sz="1600" b="0" i="0" dirty="0">
                  <a:latin typeface="+mn-lt"/>
                </a:rPr>
              </a:br>
              <a:r>
                <a:rPr lang="de-DE" altLang="de-DE" sz="1600" b="0" i="0" dirty="0">
                  <a:latin typeface="+mn-lt"/>
                </a:rPr>
                <a:t>Mittlerer Abschluss</a:t>
              </a: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7664244" y="2914167"/>
              <a:ext cx="1457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DDEF310F-0C2F-4E73-93C6-B5A213892D32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Vollschulische Möglichkeiten für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59485" y="1844674"/>
            <a:ext cx="8105775" cy="4824685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Zielsetzungen und Besonderheiten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Erkennen von beruflichen Neigungen und Fähigkeiten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von beruflichen Basisqualifikationen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Berufsausbildung oder Arbeitsverhältnis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Persönlichkeitsbildung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sozialpädagogische Begleitung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Voraussetzung: 9 Schulbesuchsjahre (mind. Jahrgangsstufe 8)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1 Jahr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Qualifizierungsbausteine in projektorientierten UR-Formen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Betriebliche Praktika (Blockpraktikum oder </a:t>
            </a:r>
            <a:r>
              <a:rPr lang="de-DE" alt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betriebl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alt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Lerntage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mögl.)</a:t>
            </a:r>
            <a:b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Abschluss</a:t>
            </a:r>
            <a: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Abschlusszeugnis</a:t>
            </a:r>
          </a:p>
          <a:p>
            <a:pPr lvl="1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ggf. Hauptschulabschluss, qualifizierender HA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Bildungsgänge zur Berufsvorbereitung</a:t>
            </a:r>
            <a:r>
              <a:rPr lang="de-DE" altLang="de-DE" sz="1200" b="1" dirty="0"/>
              <a:t> </a:t>
            </a:r>
            <a:br>
              <a:rPr lang="de-DE" altLang="de-DE" sz="1200" b="1" dirty="0"/>
            </a:br>
            <a:br>
              <a:rPr lang="de-DE" altLang="de-DE" sz="1200" b="1" dirty="0"/>
            </a:br>
            <a:endParaRPr lang="de-DE" alt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LS-orange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S-orange" id="{479B6119-D80D-4FB9-907B-A1F02B37DFBB}" vid="{4F47B029-9B30-4850-8C25-196446791902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ppt/theme/themeOverride2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ppt/theme/themeOverride3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ppt/theme/themeOverride4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34BAAB6965C4DA2066085441FD0B7" ma:contentTypeVersion="19" ma:contentTypeDescription="Ein neues Dokument erstellen." ma:contentTypeScope="" ma:versionID="c11c0292081dca20ee473ccbf221a26b">
  <xsd:schema xmlns:xsd="http://www.w3.org/2001/XMLSchema" xmlns:xs="http://www.w3.org/2001/XMLSchema" xmlns:p="http://schemas.microsoft.com/office/2006/metadata/properties" xmlns:ns2="f0014f9c-ae2b-4768-a793-e952d5048320" xmlns:ns3="54670223-2d07-42b3-a9d6-044c6db0294e" targetNamespace="http://schemas.microsoft.com/office/2006/metadata/properties" ma:root="true" ma:fieldsID="243825ff1bbebfd488788797f4356f66" ns2:_="" ns3:_="">
    <xsd:import namespace="f0014f9c-ae2b-4768-a793-e952d5048320"/>
    <xsd:import namespace="54670223-2d07-42b3-a9d6-044c6db02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14f9c-ae2b-4768-a793-e952d5048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1fdd0c98-4a8d-4f55-8c53-71ba487552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70223-2d07-42b3-a9d6-044c6db02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4178f97-6b24-40c5-a5e0-7dcf99ee4021}" ma:internalName="TaxCatchAll" ma:showField="CatchAllData" ma:web="54670223-2d07-42b3-a9d6-044c6db029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15295-2178-4E3D-837B-3B03F973BA34}"/>
</file>

<file path=customXml/itemProps2.xml><?xml version="1.0" encoding="utf-8"?>
<ds:datastoreItem xmlns:ds="http://schemas.openxmlformats.org/officeDocument/2006/customXml" ds:itemID="{4B8108D3-34E3-4E98-949C-5082D12689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14</Pages>
  <Words>717</Words>
  <Application>Microsoft Office PowerPoint</Application>
  <PresentationFormat>A4-Papier (210 x 297 mm)</PresentationFormat>
  <Paragraphs>203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Monotype Sorts</vt:lpstr>
      <vt:lpstr>Wingdings</vt:lpstr>
      <vt:lpstr>TLS-orange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berufliche Schulen in Gießen</dc:title>
  <dc:creator>Andreas Brüll</dc:creator>
  <cp:lastModifiedBy>Andreas</cp:lastModifiedBy>
  <cp:revision>273</cp:revision>
  <cp:lastPrinted>1999-09-21T15:48:36Z</cp:lastPrinted>
  <dcterms:created xsi:type="dcterms:W3CDTF">1998-11-11T21:24:32Z</dcterms:created>
  <dcterms:modified xsi:type="dcterms:W3CDTF">2021-01-18T10:33:33Z</dcterms:modified>
</cp:coreProperties>
</file>